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319" r:id="rId2"/>
    <p:sldId id="322" r:id="rId3"/>
    <p:sldId id="326" r:id="rId4"/>
    <p:sldId id="333" r:id="rId5"/>
    <p:sldId id="347" r:id="rId6"/>
    <p:sldId id="349" r:id="rId7"/>
    <p:sldId id="354" r:id="rId8"/>
    <p:sldId id="350" r:id="rId9"/>
    <p:sldId id="352" r:id="rId10"/>
    <p:sldId id="361" r:id="rId11"/>
    <p:sldId id="355" r:id="rId12"/>
    <p:sldId id="353" r:id="rId13"/>
    <p:sldId id="351" r:id="rId14"/>
    <p:sldId id="356" r:id="rId15"/>
    <p:sldId id="358" r:id="rId16"/>
    <p:sldId id="359" r:id="rId17"/>
    <p:sldId id="316" r:id="rId1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F9C58E-FB5B-40FE-9740-AFFD01A44DA5}">
  <a:tblStyle styleId="{49F9C58E-FB5B-40FE-9740-AFFD01A44D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1000E1F-B46F-4BCF-9FA8-E333B639766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78027"/>
  </p:normalViewPr>
  <p:slideViewPr>
    <p:cSldViewPr snapToGrid="0">
      <p:cViewPr varScale="1">
        <p:scale>
          <a:sx n="131" d="100"/>
          <a:sy n="131" d="100"/>
        </p:scale>
        <p:origin x="14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899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59aa1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59aa1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4261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59aa1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59aa1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is a fine balance between exploratory data analysis and p-hacking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4351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59aa1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59aa1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6296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59aa1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59aa1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www.jwilber.me</a:t>
            </a:r>
            <a:r>
              <a:rPr lang="en-US" dirty="0"/>
              <a:t>/</a:t>
            </a:r>
            <a:r>
              <a:rPr lang="en-US" dirty="0" err="1"/>
              <a:t>permutationtest</a:t>
            </a:r>
            <a:r>
              <a:rPr lang="en-US" dirty="0"/>
              <a:t>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bookdown.org</a:t>
            </a:r>
            <a:r>
              <a:rPr lang="en-US" dirty="0"/>
              <a:t>/content/50286a34-7e39-4500-8dd2-62bf686c1710/permutation-</a:t>
            </a:r>
            <a:r>
              <a:rPr lang="en-US" dirty="0" err="1"/>
              <a:t>testing.html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5095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59aa1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59aa1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www.jwilber.me</a:t>
            </a:r>
            <a:r>
              <a:rPr lang="en-US" dirty="0"/>
              <a:t>/</a:t>
            </a:r>
            <a:r>
              <a:rPr lang="en-US" dirty="0" err="1"/>
              <a:t>permutationtest</a:t>
            </a:r>
            <a:r>
              <a:rPr lang="en-US" dirty="0"/>
              <a:t>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0789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59aa1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59aa1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www.jwilber.me</a:t>
            </a:r>
            <a:r>
              <a:rPr lang="en-US" dirty="0"/>
              <a:t>/</a:t>
            </a:r>
            <a:r>
              <a:rPr lang="en-US" dirty="0" err="1"/>
              <a:t>permutationtest</a:t>
            </a:r>
            <a:r>
              <a:rPr lang="en-US" dirty="0"/>
              <a:t>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6838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c68c3878c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g6c68c3878c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59aa1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59aa1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5421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59aa1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59aa1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9457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59aa1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59aa1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is a fine balance between exploratory data analysis and p-hacking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4054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59aa1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59aa1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9553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59aa1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59aa1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2954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59aa1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59aa1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2968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59aa1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59aa1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2298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59aa1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59aa1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978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1A59-9577-3E79-AAF0-BDB7A977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BC51E-54D4-C399-0A30-1F5258CB8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04963-7DBC-7330-2E9B-441A5E5E9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1FD4-403A-E540-8374-8249637A4B1C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C02CE-C33C-8907-146D-2AC900D17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A3C60-779E-1DCD-ABED-A8E17AF3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0BBB3-B4C7-724A-9E21-E30F13365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43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danielcanueto/analysis-of-p-hacking-in-metabolomics-data-analysis-cd72c73a43b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FB26-8845-B844-A023-D323CAE8EB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Statistical Tools and Concepts for Molecular Biologists</a:t>
            </a:r>
            <a:endParaRPr lang="en-US" dirty="0"/>
          </a:p>
        </p:txBody>
      </p:sp>
      <p:sp>
        <p:nvSpPr>
          <p:cNvPr id="7" name="Google Shape;65;p15">
            <a:extLst>
              <a:ext uri="{FF2B5EF4-FFF2-40B4-BE49-F238E27FC236}">
                <a16:creationId xmlns:a16="http://schemas.microsoft.com/office/drawing/2014/main" id="{479F2299-BC1E-A666-0DDC-68F1B5F8AB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3320508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into Insights Part 3: p-hacking, multiple testing, &amp; permutations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60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Bonferroni Correction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Google Shape;328;p53">
            <a:extLst>
              <a:ext uri="{FF2B5EF4-FFF2-40B4-BE49-F238E27FC236}">
                <a16:creationId xmlns:a16="http://schemas.microsoft.com/office/drawing/2014/main" id="{5520A5AE-3E5D-E2E9-A39F-BAE63622B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4319" y="812010"/>
            <a:ext cx="8520599" cy="177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chemeClr val="accent1"/>
                </a:solidFill>
              </a:rPr>
              <a:t>Use case</a:t>
            </a:r>
            <a:r>
              <a:rPr lang="en-US" sz="1700" i="1" dirty="0">
                <a:solidFill>
                  <a:schemeClr val="accent1"/>
                </a:solidFill>
              </a:rPr>
              <a:t>: </a:t>
            </a:r>
            <a:r>
              <a:rPr lang="en" sz="1700" dirty="0">
                <a:solidFill>
                  <a:srgbClr val="000000"/>
                </a:solidFill>
              </a:rPr>
              <a:t>You run an experiment that makes 20 comparisons and expect a 5% false positive rate (i.e. alpha = 0.05). You discover 6 statistically-significant comparisons before realizing you failed to correct for multiple tests. You perform Bonferroni correction with an adjusted p-value threshold of 0.0025. Only 2 measures “survived” multiple corrections. </a:t>
            </a:r>
          </a:p>
          <a:p>
            <a:pPr marL="0" indent="0">
              <a:buNone/>
            </a:pPr>
            <a:endParaRPr lang="en" sz="1700" i="1" dirty="0">
              <a:solidFill>
                <a:schemeClr val="accent1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5FD8E5F-671E-6DBE-4BE6-FC773C31B31C}"/>
              </a:ext>
            </a:extLst>
          </p:cNvPr>
          <p:cNvGraphicFramePr>
            <a:graphicFrameLocks noGrp="1"/>
          </p:cNvGraphicFramePr>
          <p:nvPr/>
        </p:nvGraphicFramePr>
        <p:xfrm>
          <a:off x="453958" y="3385820"/>
          <a:ext cx="3514925" cy="1483360"/>
        </p:xfrm>
        <a:graphic>
          <a:graphicData uri="http://schemas.openxmlformats.org/drawingml/2006/table">
            <a:tbl>
              <a:tblPr firstRow="1" bandRow="1">
                <a:tableStyleId>{49F9C58E-FB5B-40FE-9740-AFFD01A44DA5}</a:tableStyleId>
              </a:tblPr>
              <a:tblGrid>
                <a:gridCol w="702985">
                  <a:extLst>
                    <a:ext uri="{9D8B030D-6E8A-4147-A177-3AD203B41FA5}">
                      <a16:colId xmlns:a16="http://schemas.microsoft.com/office/drawing/2014/main" val="576277517"/>
                    </a:ext>
                  </a:extLst>
                </a:gridCol>
                <a:gridCol w="702985">
                  <a:extLst>
                    <a:ext uri="{9D8B030D-6E8A-4147-A177-3AD203B41FA5}">
                      <a16:colId xmlns:a16="http://schemas.microsoft.com/office/drawing/2014/main" val="2668794384"/>
                    </a:ext>
                  </a:extLst>
                </a:gridCol>
                <a:gridCol w="702985">
                  <a:extLst>
                    <a:ext uri="{9D8B030D-6E8A-4147-A177-3AD203B41FA5}">
                      <a16:colId xmlns:a16="http://schemas.microsoft.com/office/drawing/2014/main" val="3505397642"/>
                    </a:ext>
                  </a:extLst>
                </a:gridCol>
                <a:gridCol w="702985">
                  <a:extLst>
                    <a:ext uri="{9D8B030D-6E8A-4147-A177-3AD203B41FA5}">
                      <a16:colId xmlns:a16="http://schemas.microsoft.com/office/drawing/2014/main" val="2309251431"/>
                    </a:ext>
                  </a:extLst>
                </a:gridCol>
                <a:gridCol w="702985">
                  <a:extLst>
                    <a:ext uri="{9D8B030D-6E8A-4147-A177-3AD203B41FA5}">
                      <a16:colId xmlns:a16="http://schemas.microsoft.com/office/drawing/2014/main" val="3620716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0.671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69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318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6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61201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124741F-A18A-B63F-D48C-7372EFFBF3BA}"/>
              </a:ext>
            </a:extLst>
          </p:cNvPr>
          <p:cNvGraphicFramePr>
            <a:graphicFrameLocks noGrp="1"/>
          </p:cNvGraphicFramePr>
          <p:nvPr/>
        </p:nvGraphicFramePr>
        <p:xfrm>
          <a:off x="4974077" y="3385820"/>
          <a:ext cx="3514925" cy="1483360"/>
        </p:xfrm>
        <a:graphic>
          <a:graphicData uri="http://schemas.openxmlformats.org/drawingml/2006/table">
            <a:tbl>
              <a:tblPr firstRow="1" bandRow="1">
                <a:tableStyleId>{49F9C58E-FB5B-40FE-9740-AFFD01A44DA5}</a:tableStyleId>
              </a:tblPr>
              <a:tblGrid>
                <a:gridCol w="702985">
                  <a:extLst>
                    <a:ext uri="{9D8B030D-6E8A-4147-A177-3AD203B41FA5}">
                      <a16:colId xmlns:a16="http://schemas.microsoft.com/office/drawing/2014/main" val="576277517"/>
                    </a:ext>
                  </a:extLst>
                </a:gridCol>
                <a:gridCol w="702985">
                  <a:extLst>
                    <a:ext uri="{9D8B030D-6E8A-4147-A177-3AD203B41FA5}">
                      <a16:colId xmlns:a16="http://schemas.microsoft.com/office/drawing/2014/main" val="2668794384"/>
                    </a:ext>
                  </a:extLst>
                </a:gridCol>
                <a:gridCol w="702985">
                  <a:extLst>
                    <a:ext uri="{9D8B030D-6E8A-4147-A177-3AD203B41FA5}">
                      <a16:colId xmlns:a16="http://schemas.microsoft.com/office/drawing/2014/main" val="3505397642"/>
                    </a:ext>
                  </a:extLst>
                </a:gridCol>
                <a:gridCol w="702985">
                  <a:extLst>
                    <a:ext uri="{9D8B030D-6E8A-4147-A177-3AD203B41FA5}">
                      <a16:colId xmlns:a16="http://schemas.microsoft.com/office/drawing/2014/main" val="2309251431"/>
                    </a:ext>
                  </a:extLst>
                </a:gridCol>
                <a:gridCol w="702985">
                  <a:extLst>
                    <a:ext uri="{9D8B030D-6E8A-4147-A177-3AD203B41FA5}">
                      <a16:colId xmlns:a16="http://schemas.microsoft.com/office/drawing/2014/main" val="3620716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0.671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69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318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6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6120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FC27AAD-A363-391C-0974-4E76F76A180E}"/>
              </a:ext>
            </a:extLst>
          </p:cNvPr>
          <p:cNvSpPr txBox="1"/>
          <p:nvPr/>
        </p:nvSpPr>
        <p:spPr>
          <a:xfrm>
            <a:off x="215953" y="2966936"/>
            <a:ext cx="4073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correction (significant comparisons in red)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1A3B8-A654-8451-17BA-DD1727F2D19D}"/>
              </a:ext>
            </a:extLst>
          </p:cNvPr>
          <p:cNvSpPr txBox="1"/>
          <p:nvPr/>
        </p:nvSpPr>
        <p:spPr>
          <a:xfrm>
            <a:off x="4694763" y="2974909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correction (significant comparisons in red)</a:t>
            </a:r>
          </a:p>
        </p:txBody>
      </p:sp>
    </p:spTree>
    <p:extLst>
      <p:ext uri="{BB962C8B-B14F-4D97-AF65-F5344CB8AC3E}">
        <p14:creationId xmlns:p14="http://schemas.microsoft.com/office/powerpoint/2010/main" val="310066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Genome-wide Association Study (GWAS)</a:t>
            </a:r>
            <a:endParaRPr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AD75047-2BBF-BDE3-EF09-C0A3B149BDB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4290132"/>
                <a:ext cx="8520600" cy="579048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Industry standard p-value threshold: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(0.05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1,000,000 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𝑆𝑁𝑃𝑠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5 x 10</a:t>
                </a:r>
                <a:r>
                  <a:rPr lang="en-US" baseline="30000" dirty="0"/>
                  <a:t>-8</a:t>
                </a: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AD75047-2BBF-BDE3-EF09-C0A3B149BD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4290132"/>
                <a:ext cx="8520600" cy="57904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EEF2440-49E7-384B-915B-7CE33068922A}"/>
              </a:ext>
            </a:extLst>
          </p:cNvPr>
          <p:cNvGrpSpPr/>
          <p:nvPr/>
        </p:nvGrpSpPr>
        <p:grpSpPr>
          <a:xfrm>
            <a:off x="856398" y="1224469"/>
            <a:ext cx="7119917" cy="2530408"/>
            <a:chOff x="1012041" y="1107737"/>
            <a:chExt cx="7119917" cy="2530408"/>
          </a:xfrm>
        </p:grpSpPr>
        <p:pic>
          <p:nvPicPr>
            <p:cNvPr id="10" name="Picture 9" descr="A picture containing text, writing implement, stationary, pencil&#10;&#10;Description automatically generated">
              <a:extLst>
                <a:ext uri="{FF2B5EF4-FFF2-40B4-BE49-F238E27FC236}">
                  <a16:creationId xmlns:a16="http://schemas.microsoft.com/office/drawing/2014/main" id="{FDACB3C7-6320-0B0A-B055-F00B945636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536" r="5904" b="21523"/>
            <a:stretch/>
          </p:blipFill>
          <p:spPr>
            <a:xfrm>
              <a:off x="1012041" y="1107737"/>
              <a:ext cx="7119917" cy="2267761"/>
            </a:xfrm>
            <a:prstGeom prst="rect">
              <a:avLst/>
            </a:prstGeom>
          </p:spPr>
        </p:pic>
        <p:pic>
          <p:nvPicPr>
            <p:cNvPr id="11" name="Picture 10" descr="A picture containing text, writing implement, stationary, pencil&#10;&#10;Description automatically generated">
              <a:extLst>
                <a:ext uri="{FF2B5EF4-FFF2-40B4-BE49-F238E27FC236}">
                  <a16:creationId xmlns:a16="http://schemas.microsoft.com/office/drawing/2014/main" id="{0A4EA011-C572-C042-B218-67A5D3F68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620" t="88848" r="38511" b="4210"/>
            <a:stretch/>
          </p:blipFill>
          <p:spPr>
            <a:xfrm>
              <a:off x="4319081" y="3375498"/>
              <a:ext cx="1352144" cy="262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362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False discovery rate (FDR)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Google Shape;328;p53">
            <a:extLst>
              <a:ext uri="{FF2B5EF4-FFF2-40B4-BE49-F238E27FC236}">
                <a16:creationId xmlns:a16="http://schemas.microsoft.com/office/drawing/2014/main" id="{5520A5AE-3E5D-E2E9-A39F-BAE63622B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4319" y="812010"/>
            <a:ext cx="8393025" cy="177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-US" sz="1700" i="1" dirty="0">
                <a:solidFill>
                  <a:schemeClr val="accent1"/>
                </a:solidFill>
              </a:rPr>
              <a:t>False discovery rate </a:t>
            </a:r>
            <a:r>
              <a:rPr lang="en" sz="1700" dirty="0">
                <a:solidFill>
                  <a:srgbClr val="000000"/>
                </a:solidFill>
              </a:rPr>
              <a:t>is the fraction of comparisons that are calculated to be statistically significant but are actually null</a:t>
            </a:r>
            <a:r>
              <a:rPr lang="en" sz="1700">
                <a:solidFill>
                  <a:srgbClr val="000000"/>
                </a:solidFill>
              </a:rPr>
              <a:t>. </a:t>
            </a:r>
          </a:p>
          <a:p>
            <a:pPr marL="0" indent="0">
              <a:buNone/>
            </a:pPr>
            <a:endParaRPr lang="en" sz="1700" dirty="0">
              <a:solidFill>
                <a:srgbClr val="000000"/>
              </a:solidFill>
            </a:endParaRPr>
          </a:p>
          <a:p>
            <a:pPr marL="285750" indent="-285750"/>
            <a:r>
              <a:rPr lang="en" sz="1700" dirty="0">
                <a:solidFill>
                  <a:srgbClr val="000000"/>
                </a:solidFill>
              </a:rPr>
              <a:t>Estimates expected proportion of Type I errors among rejected null hypotheses</a:t>
            </a:r>
          </a:p>
          <a:p>
            <a:pPr marL="285750" indent="-285750"/>
            <a:r>
              <a:rPr lang="en" sz="1700" dirty="0">
                <a:solidFill>
                  <a:srgbClr val="000000"/>
                </a:solidFill>
              </a:rPr>
              <a:t>Less conservative than Bonferroni which states that 5% of ALL comparisons are actually null</a:t>
            </a:r>
          </a:p>
          <a:p>
            <a:pPr marL="285750" indent="-285750"/>
            <a:r>
              <a:rPr lang="en" sz="1700" dirty="0">
                <a:solidFill>
                  <a:srgbClr val="000000"/>
                </a:solidFill>
              </a:rPr>
              <a:t>Often calculated using </a:t>
            </a:r>
            <a:r>
              <a:rPr lang="en" sz="1700" dirty="0" err="1">
                <a:solidFill>
                  <a:srgbClr val="000000"/>
                </a:solidFill>
              </a:rPr>
              <a:t>Benjamini</a:t>
            </a:r>
            <a:r>
              <a:rPr lang="en" sz="1700" dirty="0">
                <a:solidFill>
                  <a:srgbClr val="000000"/>
                </a:solidFill>
              </a:rPr>
              <a:t>-Hochberg procedure</a:t>
            </a:r>
          </a:p>
          <a:p>
            <a:pPr marL="285750" indent="-285750"/>
            <a:r>
              <a:rPr lang="en" sz="1700" dirty="0">
                <a:solidFill>
                  <a:srgbClr val="000000"/>
                </a:solidFill>
              </a:rPr>
              <a:t>Common in genomics and RNA sequencing analysis</a:t>
            </a:r>
          </a:p>
          <a:p>
            <a:pPr marL="285750" indent="-285750"/>
            <a:r>
              <a:rPr lang="en" sz="1700" dirty="0">
                <a:solidFill>
                  <a:srgbClr val="000000"/>
                </a:solidFill>
              </a:rPr>
              <a:t>Reduces potential chances of missed findings</a:t>
            </a:r>
          </a:p>
          <a:p>
            <a:pPr marL="285750" indent="-285750"/>
            <a:r>
              <a:rPr lang="en-US" sz="1700" dirty="0">
                <a:solidFill>
                  <a:srgbClr val="000000"/>
                </a:solidFill>
              </a:rPr>
              <a:t>q-value: p-value that has been adjusted for the FDR</a:t>
            </a:r>
            <a:endParaRPr lang="en" sz="17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924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Downsides to multiple testing correction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C4C854-7B9E-0886-ACDD-6F65F9123647}"/>
              </a:ext>
            </a:extLst>
          </p:cNvPr>
          <p:cNvSpPr txBox="1"/>
          <p:nvPr/>
        </p:nvSpPr>
        <p:spPr>
          <a:xfrm>
            <a:off x="145915" y="4522931"/>
            <a:ext cx="899808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000" dirty="0"/>
              <a:t>Decreases Type I error, but increases Type II error</a:t>
            </a:r>
            <a:endParaRPr lang="en" sz="1600" i="1" dirty="0">
              <a:solidFill>
                <a:srgbClr val="000000"/>
              </a:solidFill>
            </a:endParaRPr>
          </a:p>
          <a:p>
            <a:pPr algn="ctr"/>
            <a:endParaRPr lang="en-US" sz="1900" b="1" dirty="0"/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FD2D2823-CD1E-964C-6D42-88EC8B0CB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69"/>
          <a:stretch/>
        </p:blipFill>
        <p:spPr>
          <a:xfrm>
            <a:off x="1339850" y="1008380"/>
            <a:ext cx="6464300" cy="34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48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Permutation testing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Google Shape;328;p53">
            <a:extLst>
              <a:ext uri="{FF2B5EF4-FFF2-40B4-BE49-F238E27FC236}">
                <a16:creationId xmlns:a16="http://schemas.microsoft.com/office/drawing/2014/main" id="{5520A5AE-3E5D-E2E9-A39F-BAE63622B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4319" y="812010"/>
            <a:ext cx="8743221" cy="177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-US" sz="1700" i="1" dirty="0">
                <a:solidFill>
                  <a:schemeClr val="accent1"/>
                </a:solidFill>
              </a:rPr>
              <a:t>Permutation testing </a:t>
            </a:r>
            <a:r>
              <a:rPr lang="en" sz="1700" dirty="0">
                <a:solidFill>
                  <a:srgbClr val="000000"/>
                </a:solidFill>
              </a:rPr>
              <a:t>is a type of randomization test in which observed test statistics are compared to a sampling distribution built by resampling observed data over and over</a:t>
            </a:r>
          </a:p>
          <a:p>
            <a:pPr marL="285750" indent="-285750"/>
            <a:r>
              <a:rPr lang="en" sz="1700" dirty="0">
                <a:solidFill>
                  <a:srgbClr val="000000"/>
                </a:solidFill>
              </a:rPr>
              <a:t>U</a:t>
            </a:r>
            <a:r>
              <a:rPr lang="en-US" sz="1700" dirty="0">
                <a:solidFill>
                  <a:srgbClr val="000000"/>
                </a:solidFill>
              </a:rPr>
              <a:t>s</a:t>
            </a:r>
            <a:r>
              <a:rPr lang="en" sz="1700" dirty="0">
                <a:solidFill>
                  <a:srgbClr val="000000"/>
                </a:solidFill>
              </a:rPr>
              <a:t>es the proof by contradiction concept by assuming the two groups come from the same population (null: Group A = Group B) and then testing hypothesis by randomly mixing data points and recalculating test statistic</a:t>
            </a:r>
          </a:p>
          <a:p>
            <a:pPr marL="285750" indent="-285750"/>
            <a:r>
              <a:rPr lang="en" sz="1700" dirty="0">
                <a:solidFill>
                  <a:srgbClr val="000000"/>
                </a:solidFill>
              </a:rPr>
              <a:t>Works best for t-tests and ANOVA</a:t>
            </a:r>
          </a:p>
          <a:p>
            <a:pPr marL="0" indent="0">
              <a:buNone/>
            </a:pPr>
            <a:endParaRPr lang="en" sz="17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" sz="1700" i="1" dirty="0">
              <a:solidFill>
                <a:schemeClr val="accent1"/>
              </a:solidFill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C7792D91-C951-3386-2469-C13FF661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537" y="3194995"/>
            <a:ext cx="2689135" cy="1828800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AE3183D9-695E-42B9-379A-0320B1C54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11" y="3194995"/>
            <a:ext cx="2978332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8061A3-BA64-D313-41EA-F67DE6F2F659}"/>
              </a:ext>
            </a:extLst>
          </p:cNvPr>
          <p:cNvSpPr txBox="1"/>
          <p:nvPr/>
        </p:nvSpPr>
        <p:spPr>
          <a:xfrm>
            <a:off x="1539241" y="2958289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0.617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CE958D-EB61-65B0-30D8-EF3C95174209}"/>
              </a:ext>
            </a:extLst>
          </p:cNvPr>
          <p:cNvSpPr txBox="1"/>
          <p:nvPr/>
        </p:nvSpPr>
        <p:spPr>
          <a:xfrm>
            <a:off x="6815847" y="2958289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0.001</a:t>
            </a:r>
          </a:p>
        </p:txBody>
      </p:sp>
    </p:spTree>
    <p:extLst>
      <p:ext uri="{BB962C8B-B14F-4D97-AF65-F5344CB8AC3E}">
        <p14:creationId xmlns:p14="http://schemas.microsoft.com/office/powerpoint/2010/main" val="2945497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Permutation Procedure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Google Shape;328;p53">
            <a:extLst>
              <a:ext uri="{FF2B5EF4-FFF2-40B4-BE49-F238E27FC236}">
                <a16:creationId xmlns:a16="http://schemas.microsoft.com/office/drawing/2014/main" id="{5520A5AE-3E5D-E2E9-A39F-BAE63622B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4319" y="812010"/>
            <a:ext cx="5640097" cy="177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342900">
              <a:buAutoNum type="arabicPeriod"/>
            </a:pPr>
            <a:r>
              <a:rPr lang="en" sz="1700" dirty="0">
                <a:solidFill>
                  <a:schemeClr val="tx1"/>
                </a:solidFill>
              </a:rPr>
              <a:t>State your null hypothesis (Group A = Group B)</a:t>
            </a:r>
          </a:p>
          <a:p>
            <a:pPr marL="342900">
              <a:buAutoNum type="arabicPeriod"/>
            </a:pPr>
            <a:r>
              <a:rPr lang="en" sz="1700" dirty="0">
                <a:solidFill>
                  <a:schemeClr val="tx1"/>
                </a:solidFill>
              </a:rPr>
              <a:t>Choose a test statistic (difference in means)</a:t>
            </a:r>
          </a:p>
          <a:p>
            <a:pPr marL="342900">
              <a:buAutoNum type="arabicPeriod"/>
            </a:pPr>
            <a:r>
              <a:rPr lang="en" sz="1700" dirty="0">
                <a:solidFill>
                  <a:schemeClr val="tx1"/>
                </a:solidFill>
              </a:rPr>
              <a:t>Compute the observed test statistic</a:t>
            </a:r>
          </a:p>
          <a:p>
            <a:pPr marL="342900">
              <a:buAutoNum type="arabicPeriod"/>
            </a:pPr>
            <a:r>
              <a:rPr lang="en" sz="1700" dirty="0">
                <a:solidFill>
                  <a:schemeClr val="tx1"/>
                </a:solidFill>
              </a:rPr>
              <a:t>Rearrange the data points across Group A and B and compute difference in means each time</a:t>
            </a:r>
          </a:p>
          <a:p>
            <a:pPr marL="342900">
              <a:buAutoNum type="arabicPeriod"/>
            </a:pPr>
            <a:r>
              <a:rPr lang="en" sz="1700" dirty="0">
                <a:solidFill>
                  <a:schemeClr val="tx1"/>
                </a:solidFill>
              </a:rPr>
              <a:t>Repeat Step #4 thousands of times (or all possible permutations) WITHOUT replacement</a:t>
            </a:r>
          </a:p>
          <a:p>
            <a:pPr marL="342900">
              <a:buAutoNum type="arabicPeriod"/>
            </a:pPr>
            <a:r>
              <a:rPr lang="en" sz="1700" dirty="0">
                <a:solidFill>
                  <a:schemeClr val="tx1"/>
                </a:solidFill>
              </a:rPr>
              <a:t>Examine where the observed data falls in the distribution of the permuted data</a:t>
            </a:r>
          </a:p>
          <a:p>
            <a:pPr marL="342900">
              <a:buAutoNum type="arabicPeriod"/>
            </a:pPr>
            <a:r>
              <a:rPr lang="en" sz="1700" dirty="0">
                <a:solidFill>
                  <a:schemeClr val="tx1"/>
                </a:solidFill>
              </a:rPr>
              <a:t>Reject the null hypothesis (i.e. there IS a difference between groups) if the value of the observed data is an EXTREME in he permuted distribution.</a:t>
            </a:r>
          </a:p>
          <a:p>
            <a:pPr marL="342900">
              <a:buAutoNum type="arabicPeriod"/>
            </a:pPr>
            <a:endParaRPr lang="en" sz="1700" dirty="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food processor&#10;&#10;Description automatically generated">
            <a:extLst>
              <a:ext uri="{FF2B5EF4-FFF2-40B4-BE49-F238E27FC236}">
                <a16:creationId xmlns:a16="http://schemas.microsoft.com/office/drawing/2014/main" id="{4DEEFE01-C1F8-A62A-03C7-73B9AE94F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90" r="1012" b="7627"/>
          <a:stretch/>
        </p:blipFill>
        <p:spPr>
          <a:xfrm>
            <a:off x="6051719" y="947093"/>
            <a:ext cx="2869660" cy="1980810"/>
          </a:xfrm>
          <a:prstGeom prst="rect">
            <a:avLst/>
          </a:prstGeom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8F18BBCD-A782-5633-82DA-5F937FC403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72" t="4257" r="2559" b="6996"/>
          <a:stretch/>
        </p:blipFill>
        <p:spPr>
          <a:xfrm>
            <a:off x="6051719" y="2957064"/>
            <a:ext cx="2869661" cy="1984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C84B26-E7A7-4A94-3F61-151F74283CB6}"/>
              </a:ext>
            </a:extLst>
          </p:cNvPr>
          <p:cNvSpPr txBox="1"/>
          <p:nvPr/>
        </p:nvSpPr>
        <p:spPr>
          <a:xfrm>
            <a:off x="6060518" y="703920"/>
            <a:ext cx="2852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 WITHOUT replacement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7AEC32-80DB-48B3-0CC9-36245109F5A0}"/>
              </a:ext>
            </a:extLst>
          </p:cNvPr>
          <p:cNvSpPr txBox="1"/>
          <p:nvPr/>
        </p:nvSpPr>
        <p:spPr>
          <a:xfrm>
            <a:off x="6249672" y="4869180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 WITH replacement</a:t>
            </a:r>
          </a:p>
        </p:txBody>
      </p:sp>
    </p:spTree>
    <p:extLst>
      <p:ext uri="{BB962C8B-B14F-4D97-AF65-F5344CB8AC3E}">
        <p14:creationId xmlns:p14="http://schemas.microsoft.com/office/powerpoint/2010/main" val="2077674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Expression QTLs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Google Shape;328;p53">
            <a:extLst>
              <a:ext uri="{FF2B5EF4-FFF2-40B4-BE49-F238E27FC236}">
                <a16:creationId xmlns:a16="http://schemas.microsoft.com/office/drawing/2014/main" id="{5520A5AE-3E5D-E2E9-A39F-BAE63622B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4319" y="812010"/>
            <a:ext cx="6476677" cy="177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chemeClr val="accent1"/>
                </a:solidFill>
              </a:rPr>
              <a:t>Use Case</a:t>
            </a:r>
            <a:r>
              <a:rPr lang="en-US" sz="1700" i="1" dirty="0">
                <a:solidFill>
                  <a:schemeClr val="accent1"/>
                </a:solidFill>
              </a:rPr>
              <a:t>: </a:t>
            </a:r>
            <a:r>
              <a:rPr lang="en" sz="1700" dirty="0">
                <a:solidFill>
                  <a:srgbClr val="000000"/>
                </a:solidFill>
              </a:rPr>
              <a:t>You are trying to test for associations between individual single nucleotide polymorphisms and the expression of nearby genes (i.e. expression quantitative loci or </a:t>
            </a:r>
            <a:r>
              <a:rPr lang="en" sz="1700" dirty="0" err="1">
                <a:solidFill>
                  <a:srgbClr val="000000"/>
                </a:solidFill>
              </a:rPr>
              <a:t>eQTL</a:t>
            </a:r>
            <a:r>
              <a:rPr lang="en" sz="1700" dirty="0">
                <a:solidFill>
                  <a:srgbClr val="000000"/>
                </a:solidFill>
              </a:rPr>
              <a:t>).Using r</a:t>
            </a:r>
            <a:r>
              <a:rPr lang="en" sz="1700" baseline="30000" dirty="0">
                <a:solidFill>
                  <a:srgbClr val="000000"/>
                </a:solidFill>
              </a:rPr>
              <a:t>2</a:t>
            </a:r>
            <a:r>
              <a:rPr lang="en" sz="1700" dirty="0">
                <a:solidFill>
                  <a:srgbClr val="000000"/>
                </a:solidFill>
              </a:rPr>
              <a:t> as your test statistic, you rearrange SNP genotypes 1,000 times. </a:t>
            </a:r>
          </a:p>
          <a:p>
            <a:pPr marL="0" indent="0">
              <a:buNone/>
            </a:pPr>
            <a:endParaRPr lang="en" sz="17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" sz="1700" dirty="0">
                <a:solidFill>
                  <a:srgbClr val="000000"/>
                </a:solidFill>
              </a:rPr>
              <a:t>For the rs4523957 SNP association with SRR gene expression, no permuted r</a:t>
            </a:r>
            <a:r>
              <a:rPr lang="en" sz="1700" baseline="30000" dirty="0">
                <a:solidFill>
                  <a:srgbClr val="000000"/>
                </a:solidFill>
              </a:rPr>
              <a:t>2 </a:t>
            </a:r>
            <a:r>
              <a:rPr lang="en" sz="1700" dirty="0">
                <a:solidFill>
                  <a:srgbClr val="000000"/>
                </a:solidFill>
              </a:rPr>
              <a:t>is greater than the observed r</a:t>
            </a:r>
            <a:r>
              <a:rPr lang="en" sz="1700" baseline="30000" dirty="0">
                <a:solidFill>
                  <a:srgbClr val="000000"/>
                </a:solidFill>
              </a:rPr>
              <a:t>2</a:t>
            </a:r>
            <a:r>
              <a:rPr lang="en" sz="1700" dirty="0">
                <a:solidFill>
                  <a:srgbClr val="000000"/>
                </a:solidFill>
              </a:rPr>
              <a:t> of 0.404. Therefore, p = 1/1000 or 0.001.</a:t>
            </a:r>
          </a:p>
          <a:p>
            <a:pPr marL="0" indent="0">
              <a:buNone/>
            </a:pPr>
            <a:endParaRPr lang="en" sz="17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" sz="1700" dirty="0">
                <a:solidFill>
                  <a:srgbClr val="000000"/>
                </a:solidFill>
              </a:rPr>
              <a:t>Typically, this SNP would undergo additional permutations (10,000 to 100,000) to allow p-values as low as 0.00001. </a:t>
            </a:r>
          </a:p>
          <a:p>
            <a:pPr marL="0" indent="0">
              <a:buNone/>
            </a:pPr>
            <a:endParaRPr lang="en" sz="1700" i="1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5B4FFC-54A6-E892-3B40-1BE64FF16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402"/>
          <a:stretch/>
        </p:blipFill>
        <p:spPr>
          <a:xfrm>
            <a:off x="6960813" y="942023"/>
            <a:ext cx="1995661" cy="37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4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4"/>
          <p:cNvSpPr txBox="1">
            <a:spLocks noGrp="1"/>
          </p:cNvSpPr>
          <p:nvPr>
            <p:ph type="body" idx="1"/>
          </p:nvPr>
        </p:nvSpPr>
        <p:spPr>
          <a:xfrm>
            <a:off x="305920" y="1442644"/>
            <a:ext cx="8264148" cy="326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Autofit/>
          </a:bodyPr>
          <a:lstStyle/>
          <a:p>
            <a:pPr marL="177796" indent="-171446">
              <a:lnSpc>
                <a:spcPct val="80000"/>
              </a:lnSpc>
              <a:buClr>
                <a:schemeClr val="dk1"/>
              </a:buClr>
              <a:buSzPts val="1900"/>
            </a:pPr>
            <a:r>
              <a:rPr lang="en" sz="1900" dirty="0"/>
              <a:t>A self-starting process that is supposed to proceed without external input</a:t>
            </a:r>
            <a:endParaRPr dirty="0"/>
          </a:p>
          <a:p>
            <a:pPr marL="177796" indent="-171446">
              <a:lnSpc>
                <a:spcPct val="80000"/>
              </a:lnSpc>
              <a:spcBef>
                <a:spcPts val="800"/>
              </a:spcBef>
              <a:buClr>
                <a:schemeClr val="dk1"/>
              </a:buClr>
              <a:buSzPts val="1900"/>
            </a:pPr>
            <a:r>
              <a:rPr lang="en" sz="1900" dirty="0"/>
              <a:t>If we had access to parallel universes, we could replicate our study many times to produce a distribution of all likely results</a:t>
            </a:r>
            <a:endParaRPr dirty="0"/>
          </a:p>
          <a:p>
            <a:pPr marL="177796" indent="-171446">
              <a:lnSpc>
                <a:spcPct val="80000"/>
              </a:lnSpc>
              <a:spcBef>
                <a:spcPts val="800"/>
              </a:spcBef>
              <a:buClr>
                <a:schemeClr val="dk1"/>
              </a:buClr>
              <a:buSzPts val="1900"/>
            </a:pPr>
            <a:r>
              <a:rPr lang="en" sz="1900" dirty="0"/>
              <a:t>Use our data to create such ‘parallel’ scenarios</a:t>
            </a:r>
            <a:endParaRPr dirty="0"/>
          </a:p>
          <a:p>
            <a:pPr marL="177796" indent="-171446">
              <a:lnSpc>
                <a:spcPct val="80000"/>
              </a:lnSpc>
              <a:spcBef>
                <a:spcPts val="800"/>
              </a:spcBef>
              <a:buClr>
                <a:schemeClr val="dk1"/>
              </a:buClr>
              <a:buSzPts val="1900"/>
            </a:pPr>
            <a:r>
              <a:rPr lang="en" sz="1900" dirty="0"/>
              <a:t>Instead of sampling a population many times, we resample our single sample</a:t>
            </a:r>
            <a:endParaRPr dirty="0"/>
          </a:p>
          <a:p>
            <a:pPr marL="177796" indent="-171446">
              <a:lnSpc>
                <a:spcPct val="8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1900"/>
            </a:pPr>
            <a:r>
              <a:rPr lang="en" sz="1900" dirty="0"/>
              <a:t>Key feature: random sampling </a:t>
            </a:r>
            <a:r>
              <a:rPr lang="en" sz="1900" b="1" dirty="0"/>
              <a:t>with</a:t>
            </a:r>
            <a:r>
              <a:rPr lang="en" sz="1900" dirty="0"/>
              <a:t> replacement</a:t>
            </a:r>
            <a:endParaRPr sz="1900" dirty="0"/>
          </a:p>
        </p:txBody>
      </p:sp>
      <p:sp>
        <p:nvSpPr>
          <p:cNvPr id="4" name="Google Shape;79;p17">
            <a:extLst>
              <a:ext uri="{FF2B5EF4-FFF2-40B4-BE49-F238E27FC236}">
                <a16:creationId xmlns:a16="http://schemas.microsoft.com/office/drawing/2014/main" id="{CA96E069-8E3B-5163-4F45-41D16859E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Bootstrapping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7339-B7FD-DA49-955D-44031D5BC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Analyzing data to gain insight into our world </a:t>
            </a:r>
            <a:r>
              <a:rPr lang="en-US" sz="1400" dirty="0"/>
              <a:t>(Sessions 1-3)</a:t>
            </a:r>
          </a:p>
        </p:txBody>
      </p:sp>
      <p:sp>
        <p:nvSpPr>
          <p:cNvPr id="6" name="Google Shape;69;p15">
            <a:extLst>
              <a:ext uri="{FF2B5EF4-FFF2-40B4-BE49-F238E27FC236}">
                <a16:creationId xmlns:a16="http://schemas.microsoft.com/office/drawing/2014/main" id="{24289366-E344-3A5D-642F-30693B05D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42799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dirty="0">
                <a:solidFill>
                  <a:schemeClr val="dk1"/>
                </a:solidFill>
              </a:rPr>
              <a:t>Inferring population traits from a random sample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dirty="0">
                <a:solidFill>
                  <a:schemeClr val="dk1"/>
                </a:solidFill>
              </a:rPr>
              <a:t>Statistical summaries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dirty="0">
                <a:solidFill>
                  <a:schemeClr val="dk1"/>
                </a:solidFill>
              </a:rPr>
              <a:t>Distributions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dirty="0">
                <a:solidFill>
                  <a:schemeClr val="dk1"/>
                </a:solidFill>
              </a:rPr>
              <a:t>Hypothesis testing and p-values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 dirty="0">
                <a:solidFill>
                  <a:schemeClr val="dk1"/>
                </a:solidFill>
              </a:rPr>
              <a:t>p-hacking, multiple testing, and permutations</a:t>
            </a:r>
            <a:endParaRPr sz="24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6045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The power of being equipped with statistical tools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79AD39-317E-5A26-47C1-14A46FFA8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76768"/>
            <a:ext cx="7772400" cy="114715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E7A752E-0713-86ED-9809-B9699ECF204D}"/>
              </a:ext>
            </a:extLst>
          </p:cNvPr>
          <p:cNvGrpSpPr/>
          <p:nvPr/>
        </p:nvGrpSpPr>
        <p:grpSpPr>
          <a:xfrm>
            <a:off x="5946607" y="2532380"/>
            <a:ext cx="2984500" cy="2336800"/>
            <a:chOff x="5810420" y="2532380"/>
            <a:chExt cx="2984500" cy="2336800"/>
          </a:xfrm>
        </p:grpSpPr>
        <p:pic>
          <p:nvPicPr>
            <p:cNvPr id="8" name="Picture 7" descr="Chart, scatter chart&#10;&#10;Description automatically generated">
              <a:extLst>
                <a:ext uri="{FF2B5EF4-FFF2-40B4-BE49-F238E27FC236}">
                  <a16:creationId xmlns:a16="http://schemas.microsoft.com/office/drawing/2014/main" id="{6ED46E10-36ED-EB7E-EC34-8E26B2272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0420" y="2532380"/>
              <a:ext cx="2984500" cy="23368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56622-2A0B-C8CF-C198-64E55E72DEFC}"/>
                </a:ext>
              </a:extLst>
            </p:cNvPr>
            <p:cNvSpPr/>
            <p:nvPr/>
          </p:nvSpPr>
          <p:spPr>
            <a:xfrm>
              <a:off x="7072009" y="2562022"/>
              <a:ext cx="992216" cy="414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Control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Knockout</a:t>
              </a:r>
            </a:p>
          </p:txBody>
        </p:sp>
      </p:grp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A1B9EC72-DB8B-6E63-353B-841DA97C5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93" y="2258518"/>
            <a:ext cx="2548633" cy="2571750"/>
          </a:xfrm>
          <a:prstGeom prst="rect">
            <a:avLst/>
          </a:prstGeom>
        </p:spPr>
      </p:pic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CB17D42-2B8A-C695-17E7-8E58551ABA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03"/>
          <a:stretch/>
        </p:blipFill>
        <p:spPr>
          <a:xfrm>
            <a:off x="2931497" y="2532380"/>
            <a:ext cx="2845138" cy="224183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766B316-8B02-A827-38EF-558869D9423A}"/>
              </a:ext>
            </a:extLst>
          </p:cNvPr>
          <p:cNvSpPr/>
          <p:nvPr/>
        </p:nvSpPr>
        <p:spPr>
          <a:xfrm>
            <a:off x="2216131" y="1845836"/>
            <a:ext cx="4275871" cy="1373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How do we make sure our conclusions are meaningful, valid, and reproducible?</a:t>
            </a:r>
          </a:p>
        </p:txBody>
      </p:sp>
    </p:spTree>
    <p:extLst>
      <p:ext uri="{BB962C8B-B14F-4D97-AF65-F5344CB8AC3E}">
        <p14:creationId xmlns:p14="http://schemas.microsoft.com/office/powerpoint/2010/main" val="321910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What is p-hacking?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Google Shape;328;p53">
            <a:extLst>
              <a:ext uri="{FF2B5EF4-FFF2-40B4-BE49-F238E27FC236}">
                <a16:creationId xmlns:a16="http://schemas.microsoft.com/office/drawing/2014/main" id="{5520A5AE-3E5D-E2E9-A39F-BAE63622B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4320" y="812010"/>
            <a:ext cx="8760630" cy="177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1700" i="1" dirty="0">
                <a:solidFill>
                  <a:schemeClr val="accent1"/>
                </a:solidFill>
              </a:rPr>
              <a:t>p-hacking </a:t>
            </a:r>
            <a:r>
              <a:rPr lang="en" sz="1700" dirty="0">
                <a:solidFill>
                  <a:schemeClr val="tx1"/>
                </a:solidFill>
              </a:rPr>
              <a:t>(also known as </a:t>
            </a:r>
            <a:r>
              <a:rPr lang="en" sz="1700" i="1" dirty="0">
                <a:solidFill>
                  <a:schemeClr val="accent1"/>
                </a:solidFill>
              </a:rPr>
              <a:t>“selective reporting”</a:t>
            </a:r>
            <a:r>
              <a:rPr lang="en" sz="1700" dirty="0">
                <a:solidFill>
                  <a:schemeClr val="tx1"/>
                </a:solidFill>
              </a:rPr>
              <a:t>) </a:t>
            </a:r>
            <a:r>
              <a:rPr lang="en" sz="1700" dirty="0">
                <a:solidFill>
                  <a:srgbClr val="000000"/>
                </a:solidFill>
              </a:rPr>
              <a:t>is a type of bias in which the experimenter either intentionally or unintentionally exploits analytical tools to misrepresent the true nature of their dataset.  </a:t>
            </a:r>
            <a:endParaRPr sz="1700" dirty="0">
              <a:solidFill>
                <a:srgbClr val="000000"/>
              </a:solidFill>
            </a:endParaRPr>
          </a:p>
        </p:txBody>
      </p:sp>
      <p:pic>
        <p:nvPicPr>
          <p:cNvPr id="8" name="Google Shape;392;p63">
            <a:extLst>
              <a:ext uri="{FF2B5EF4-FFF2-40B4-BE49-F238E27FC236}">
                <a16:creationId xmlns:a16="http://schemas.microsoft.com/office/drawing/2014/main" id="{DFEBC701-6BA7-7AFE-B6FC-E61579752B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031" y="1843742"/>
            <a:ext cx="6209177" cy="31460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93;p63">
            <a:extLst>
              <a:ext uri="{FF2B5EF4-FFF2-40B4-BE49-F238E27FC236}">
                <a16:creationId xmlns:a16="http://schemas.microsoft.com/office/drawing/2014/main" id="{B1E09A33-C8B4-311A-230D-8E8AB0A2D5A3}"/>
              </a:ext>
            </a:extLst>
          </p:cNvPr>
          <p:cNvSpPr txBox="1"/>
          <p:nvPr/>
        </p:nvSpPr>
        <p:spPr>
          <a:xfrm>
            <a:off x="5627076" y="4686760"/>
            <a:ext cx="3516924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000" u="sng" dirty="0">
                <a:solidFill>
                  <a:schemeClr val="hlink"/>
                </a:solidFill>
                <a:hlinkClick r:id="rId4"/>
              </a:rPr>
              <a:t>https://medium.com/@danielcanueto/analysis-of-p-hacking-in-metabolomics-data-analysis-cd72c73a43b5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855315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How do you p-hack?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Google Shape;328;p53">
            <a:extLst>
              <a:ext uri="{FF2B5EF4-FFF2-40B4-BE49-F238E27FC236}">
                <a16:creationId xmlns:a16="http://schemas.microsoft.com/office/drawing/2014/main" id="{5520A5AE-3E5D-E2E9-A39F-BAE63622B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4320" y="812010"/>
            <a:ext cx="4639324" cy="177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-US" sz="1700" i="1" dirty="0">
                <a:solidFill>
                  <a:schemeClr val="accent1"/>
                </a:solidFill>
              </a:rPr>
              <a:t>D</a:t>
            </a:r>
            <a:r>
              <a:rPr lang="en" sz="1700" i="1" dirty="0" err="1">
                <a:solidFill>
                  <a:schemeClr val="accent1"/>
                </a:solidFill>
              </a:rPr>
              <a:t>ata</a:t>
            </a:r>
            <a:r>
              <a:rPr lang="en" sz="1700" i="1" dirty="0">
                <a:solidFill>
                  <a:schemeClr val="accent1"/>
                </a:solidFill>
              </a:rPr>
              <a:t> dredging</a:t>
            </a:r>
            <a:r>
              <a:rPr lang="en" sz="1700" i="1" dirty="0">
                <a:solidFill>
                  <a:srgbClr val="000000"/>
                </a:solidFill>
              </a:rPr>
              <a:t> </a:t>
            </a:r>
            <a:r>
              <a:rPr lang="en" sz="1700" dirty="0">
                <a:solidFill>
                  <a:srgbClr val="000000"/>
                </a:solidFill>
              </a:rPr>
              <a:t>is when you perform many statistical tests and only report the ones that reach statistical significance</a:t>
            </a:r>
          </a:p>
          <a:p>
            <a:pPr marL="0" indent="0">
              <a:buNone/>
            </a:pPr>
            <a:endParaRPr lang="en" sz="1700" i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" sz="1700" i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" sz="1700" i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" sz="1700" i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accent1"/>
                </a:solidFill>
              </a:rPr>
              <a:t>Example</a:t>
            </a:r>
            <a:r>
              <a:rPr lang="en-US" sz="1700" i="1" dirty="0">
                <a:solidFill>
                  <a:schemeClr val="accent1"/>
                </a:solidFill>
              </a:rPr>
              <a:t>: </a:t>
            </a:r>
            <a:r>
              <a:rPr lang="en" sz="1700" dirty="0">
                <a:solidFill>
                  <a:srgbClr val="000000"/>
                </a:solidFill>
              </a:rPr>
              <a:t>You collect data that includes 1000 different variables and compare them to each other in a pairwise fashion. You then report significant associations *without any correction for multiple testing*.</a:t>
            </a:r>
          </a:p>
          <a:p>
            <a:pPr marL="0" indent="0">
              <a:buNone/>
            </a:pPr>
            <a:endParaRPr lang="en" sz="1700" i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AA33D-8BAD-AE11-2646-7BA8ED10F2F9}"/>
              </a:ext>
            </a:extLst>
          </p:cNvPr>
          <p:cNvSpPr txBox="1"/>
          <p:nvPr/>
        </p:nvSpPr>
        <p:spPr>
          <a:xfrm>
            <a:off x="5955048" y="4864832"/>
            <a:ext cx="26477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www.science.org</a:t>
            </a:r>
            <a:r>
              <a:rPr lang="en-US" sz="800" dirty="0"/>
              <a:t>/</a:t>
            </a:r>
            <a:r>
              <a:rPr lang="en-US" sz="800" dirty="0" err="1"/>
              <a:t>doi</a:t>
            </a:r>
            <a:r>
              <a:rPr lang="en-US" sz="800" dirty="0"/>
              <a:t>/10.1126/science.aac5518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9ABC486-6527-D794-A119-F9689D5AA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948" y="920100"/>
            <a:ext cx="3267939" cy="39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24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How do you p-hack?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Google Shape;328;p53">
            <a:extLst>
              <a:ext uri="{FF2B5EF4-FFF2-40B4-BE49-F238E27FC236}">
                <a16:creationId xmlns:a16="http://schemas.microsoft.com/office/drawing/2014/main" id="{5520A5AE-3E5D-E2E9-A39F-BAE63622B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4320" y="1094114"/>
            <a:ext cx="8760630" cy="31957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-285750" hangingPunct="0"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/>
                </a:solidFill>
              </a:rPr>
              <a:t>T</a:t>
            </a:r>
            <a:r>
              <a:rPr lang="en" sz="2400" dirty="0" err="1">
                <a:solidFill>
                  <a:schemeClr val="tx1"/>
                </a:solidFill>
              </a:rPr>
              <a:t>hrow</a:t>
            </a:r>
            <a:r>
              <a:rPr lang="en" sz="2400" dirty="0">
                <a:solidFill>
                  <a:schemeClr val="tx1"/>
                </a:solidFill>
              </a:rPr>
              <a:t> out data points without justification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/>
                </a:solidFill>
              </a:rPr>
              <a:t>Analyze many measures, but o</a:t>
            </a:r>
            <a:r>
              <a:rPr lang="en" sz="2400" dirty="0" err="1">
                <a:solidFill>
                  <a:schemeClr val="tx1"/>
                </a:solidFill>
              </a:rPr>
              <a:t>nly</a:t>
            </a:r>
            <a:r>
              <a:rPr lang="en" sz="2400" dirty="0">
                <a:solidFill>
                  <a:schemeClr val="tx1"/>
                </a:solidFill>
              </a:rPr>
              <a:t> report those with p &lt; 0.05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</a:pPr>
            <a:r>
              <a:rPr lang="en" sz="2400" dirty="0">
                <a:solidFill>
                  <a:schemeClr val="tx1"/>
                </a:solidFill>
              </a:rPr>
              <a:t>Changing analytical tool for no reason or continuously re-analyzing data until p &lt; 0.05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</a:pPr>
            <a:r>
              <a:rPr lang="en" sz="2400" dirty="0">
                <a:solidFill>
                  <a:schemeClr val="tx1"/>
                </a:solidFill>
              </a:rPr>
              <a:t>Adding covariates unnecessarily to linear regression models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" sz="2400" dirty="0">
                <a:solidFill>
                  <a:schemeClr val="tx1"/>
                </a:solidFill>
              </a:rPr>
              <a:t>top data collection once p &lt; 0.05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</a:pPr>
            <a:r>
              <a:rPr lang="en" sz="2400" dirty="0">
                <a:solidFill>
                  <a:schemeClr val="tx1"/>
                </a:solidFill>
              </a:rPr>
              <a:t>Transform data to get p &lt; 0.05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</a:pPr>
            <a:r>
              <a:rPr lang="en" sz="2400" dirty="0">
                <a:solidFill>
                  <a:schemeClr val="tx1"/>
                </a:solidFill>
              </a:rPr>
              <a:t>Don’t correct for multiple testing</a:t>
            </a:r>
          </a:p>
        </p:txBody>
      </p:sp>
    </p:spTree>
    <p:extLst>
      <p:ext uri="{BB962C8B-B14F-4D97-AF65-F5344CB8AC3E}">
        <p14:creationId xmlns:p14="http://schemas.microsoft.com/office/powerpoint/2010/main" val="2435783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How do you avoid p-hacking?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Google Shape;328;p53">
            <a:extLst>
              <a:ext uri="{FF2B5EF4-FFF2-40B4-BE49-F238E27FC236}">
                <a16:creationId xmlns:a16="http://schemas.microsoft.com/office/drawing/2014/main" id="{5520A5AE-3E5D-E2E9-A39F-BAE63622B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4320" y="1094114"/>
            <a:ext cx="8760630" cy="31957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-285750" hangingPunct="0"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/>
                </a:solidFill>
              </a:rPr>
              <a:t>Run outlier tests before removing data points</a:t>
            </a:r>
            <a:endParaRPr lang="en" sz="2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Aft>
                <a:spcPts val="800"/>
              </a:spcAft>
            </a:pPr>
            <a:r>
              <a:rPr lang="en" sz="2400" dirty="0">
                <a:solidFill>
                  <a:schemeClr val="tx1"/>
                </a:solidFill>
              </a:rPr>
              <a:t>Design models based on pilot data or published reports 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/>
                </a:solidFill>
              </a:rPr>
              <a:t>Design experiments with specific sample size in mind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/>
                </a:solidFill>
              </a:rPr>
              <a:t>If you find an interesting relationship through data mining, test this hypothesis in a separate dataset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</a:pPr>
            <a:r>
              <a:rPr lang="en" sz="2400" dirty="0">
                <a:solidFill>
                  <a:schemeClr val="tx1"/>
                </a:solidFill>
              </a:rPr>
              <a:t>Correct for multiple testing</a:t>
            </a:r>
          </a:p>
        </p:txBody>
      </p:sp>
    </p:spTree>
    <p:extLst>
      <p:ext uri="{BB962C8B-B14F-4D97-AF65-F5344CB8AC3E}">
        <p14:creationId xmlns:p14="http://schemas.microsoft.com/office/powerpoint/2010/main" val="29018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Correcting for Multiple Tests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829B6EF-068F-1354-DBB9-F55FF2DCA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6" b="6802"/>
          <a:stretch/>
        </p:blipFill>
        <p:spPr>
          <a:xfrm>
            <a:off x="274320" y="986022"/>
            <a:ext cx="5359400" cy="3722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C4C854-7B9E-0886-ACDD-6F65F9123647}"/>
              </a:ext>
            </a:extLst>
          </p:cNvPr>
          <p:cNvSpPr txBox="1"/>
          <p:nvPr/>
        </p:nvSpPr>
        <p:spPr>
          <a:xfrm>
            <a:off x="5428035" y="1060315"/>
            <a:ext cx="3715965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/>
              <a:t>P-value is a simple probabilistic statement of what is the likelihood of getting specific data based on some assumptions. </a:t>
            </a:r>
          </a:p>
          <a:p>
            <a:pPr marL="0" indent="0">
              <a:spcBef>
                <a:spcPts val="2133"/>
              </a:spcBef>
              <a:buNone/>
            </a:pPr>
            <a:r>
              <a:rPr lang="en-US" sz="2000" dirty="0"/>
              <a:t>If I run the same experiment 100 times, we accept that 5 runs may not be representative of the true population (e.g. false positive). </a:t>
            </a:r>
          </a:p>
          <a:p>
            <a:pPr marL="0" indent="0">
              <a:spcBef>
                <a:spcPts val="2133"/>
              </a:spcBef>
              <a:buNone/>
            </a:pPr>
            <a:r>
              <a:rPr lang="en-US" sz="2000" i="1" dirty="0">
                <a:solidFill>
                  <a:srgbClr val="000000"/>
                </a:solidFill>
              </a:rPr>
              <a:t>What do we do?</a:t>
            </a:r>
            <a:endParaRPr lang="en" sz="1600" i="1" dirty="0">
              <a:solidFill>
                <a:srgbClr val="000000"/>
              </a:solidFill>
            </a:endParaRPr>
          </a:p>
          <a:p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92731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Bonferroni Correction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Google Shape;328;p53">
            <a:extLst>
              <a:ext uri="{FF2B5EF4-FFF2-40B4-BE49-F238E27FC236}">
                <a16:creationId xmlns:a16="http://schemas.microsoft.com/office/drawing/2014/main" id="{5520A5AE-3E5D-E2E9-A39F-BAE63622B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4320" y="812010"/>
            <a:ext cx="4852158" cy="177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-US" sz="1700" i="1" dirty="0">
                <a:solidFill>
                  <a:schemeClr val="accent1"/>
                </a:solidFill>
              </a:rPr>
              <a:t>Bonferroni correction </a:t>
            </a:r>
            <a:r>
              <a:rPr lang="en-US" sz="1700" dirty="0">
                <a:solidFill>
                  <a:schemeClr val="tx1"/>
                </a:solidFill>
              </a:rPr>
              <a:t>compensates for </a:t>
            </a:r>
            <a:r>
              <a:rPr lang="en" sz="1700" dirty="0">
                <a:solidFill>
                  <a:srgbClr val="000000"/>
                </a:solidFill>
              </a:rPr>
              <a:t>additional comparisons by testing each </a:t>
            </a:r>
            <a:r>
              <a:rPr lang="en" sz="1700" dirty="0" err="1">
                <a:solidFill>
                  <a:srgbClr val="000000"/>
                </a:solidFill>
              </a:rPr>
              <a:t>hypothe</a:t>
            </a:r>
            <a:r>
              <a:rPr lang="en-US" sz="1700" dirty="0">
                <a:solidFill>
                  <a:srgbClr val="000000"/>
                </a:solidFill>
              </a:rPr>
              <a:t>s</a:t>
            </a:r>
            <a:r>
              <a:rPr lang="en" sz="1700" dirty="0">
                <a:solidFill>
                  <a:srgbClr val="000000"/>
                </a:solidFill>
              </a:rPr>
              <a:t>is at a significance threshold of 0.05 divided by number of tests. </a:t>
            </a:r>
          </a:p>
          <a:p>
            <a:pPr marL="0" indent="0">
              <a:buNone/>
            </a:pPr>
            <a:endParaRPr lang="en" sz="1700" dirty="0">
              <a:solidFill>
                <a:srgbClr val="000000"/>
              </a:solidFill>
            </a:endParaRPr>
          </a:p>
          <a:p>
            <a:pPr marL="285750" indent="-285750"/>
            <a:r>
              <a:rPr lang="en" sz="1700" dirty="0">
                <a:solidFill>
                  <a:srgbClr val="000000"/>
                </a:solidFill>
              </a:rPr>
              <a:t>Probability of at least one Type I error</a:t>
            </a:r>
          </a:p>
          <a:p>
            <a:pPr marL="285750" indent="-285750"/>
            <a:r>
              <a:rPr lang="en" sz="1700" dirty="0">
                <a:solidFill>
                  <a:srgbClr val="000000"/>
                </a:solidFill>
              </a:rPr>
              <a:t>Calculates a “family-wise” error rate (FWER)</a:t>
            </a:r>
          </a:p>
          <a:p>
            <a:pPr marL="285750" indent="-285750"/>
            <a:r>
              <a:rPr lang="en" sz="1700" dirty="0">
                <a:solidFill>
                  <a:srgbClr val="000000"/>
                </a:solidFill>
              </a:rPr>
              <a:t>Very conservative &amp; can lead to missed findings</a:t>
            </a:r>
          </a:p>
          <a:p>
            <a:pPr marL="285750" indent="-285750"/>
            <a:r>
              <a:rPr lang="en" sz="1700" dirty="0">
                <a:solidFill>
                  <a:srgbClr val="000000"/>
                </a:solidFill>
              </a:rPr>
              <a:t>Data independent</a:t>
            </a:r>
          </a:p>
          <a:p>
            <a:pPr marL="285750" indent="-285750"/>
            <a:r>
              <a:rPr lang="en" sz="1700" dirty="0">
                <a:solidFill>
                  <a:srgbClr val="000000"/>
                </a:solidFill>
              </a:rPr>
              <a:t>Most common because it is easy and can be used with pretty much any test statistic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B58176D-636D-AF74-703B-0F5CCB673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580" y="812010"/>
            <a:ext cx="3715966" cy="372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997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25762</TotalTime>
  <Words>1098</Words>
  <Application>Microsoft Macintosh PowerPoint</Application>
  <PresentationFormat>On-screen Show (16:9)</PresentationFormat>
  <Paragraphs>141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Cambria Math</vt:lpstr>
      <vt:lpstr>Arial</vt:lpstr>
      <vt:lpstr>Simple Light</vt:lpstr>
      <vt:lpstr>Statistical Tools and Concepts for Molecular Biologists</vt:lpstr>
      <vt:lpstr>Analyzing data to gain insight into our world (Sessions 1-3)</vt:lpstr>
      <vt:lpstr>The power of being equipped with statistical tools</vt:lpstr>
      <vt:lpstr>What is p-hacking?</vt:lpstr>
      <vt:lpstr>How do you p-hack?</vt:lpstr>
      <vt:lpstr>How do you p-hack?</vt:lpstr>
      <vt:lpstr>How do you avoid p-hacking?</vt:lpstr>
      <vt:lpstr>Correcting for Multiple Tests</vt:lpstr>
      <vt:lpstr>Bonferroni Correction</vt:lpstr>
      <vt:lpstr>Bonferroni Correction</vt:lpstr>
      <vt:lpstr>Genome-wide Association Study (GWAS)</vt:lpstr>
      <vt:lpstr>False discovery rate (FDR)</vt:lpstr>
      <vt:lpstr>Downsides to multiple testing correction</vt:lpstr>
      <vt:lpstr>Permutation testing</vt:lpstr>
      <vt:lpstr>Permutation Procedure</vt:lpstr>
      <vt:lpstr>Expression QTLs</vt:lpstr>
      <vt:lpstr>Bootstrapping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(updated) Class structure</dc:title>
  <cp:lastModifiedBy>Wells, Michael F</cp:lastModifiedBy>
  <cp:revision>85</cp:revision>
  <dcterms:modified xsi:type="dcterms:W3CDTF">2023-02-10T18:51:31Z</dcterms:modified>
</cp:coreProperties>
</file>